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12" r:id="rId3"/>
    <p:sldId id="313" r:id="rId4"/>
    <p:sldId id="314" r:id="rId5"/>
    <p:sldId id="259" r:id="rId6"/>
    <p:sldId id="285" r:id="rId7"/>
    <p:sldId id="280" r:id="rId8"/>
    <p:sldId id="286" r:id="rId9"/>
    <p:sldId id="287" r:id="rId10"/>
    <p:sldId id="288" r:id="rId11"/>
    <p:sldId id="318" r:id="rId12"/>
    <p:sldId id="308" r:id="rId13"/>
    <p:sldId id="291" r:id="rId14"/>
    <p:sldId id="306" r:id="rId15"/>
    <p:sldId id="307" r:id="rId16"/>
    <p:sldId id="316" r:id="rId17"/>
    <p:sldId id="310" r:id="rId18"/>
    <p:sldId id="266" r:id="rId19"/>
    <p:sldId id="315" r:id="rId20"/>
    <p:sldId id="317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0674" autoAdjust="0"/>
  </p:normalViewPr>
  <p:slideViewPr>
    <p:cSldViewPr>
      <p:cViewPr>
        <p:scale>
          <a:sx n="128" d="100"/>
          <a:sy n="128" d="100"/>
        </p:scale>
        <p:origin x="-5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P60</a:t>
            </a:r>
            <a:r>
              <a:rPr lang="fr-FR"/>
              <a:t>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plus>
            <c:min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(Feuil1!$L$4;Feuil1!$L$53;Feuil1!$L$88)</c:f>
              <c:numCache>
                <c:formatCode>General</c:formatCode>
                <c:ptCount val="3"/>
                <c:pt idx="0">
                  <c:v>2240.438571428571</c:v>
                </c:pt>
                <c:pt idx="1">
                  <c:v>1750.406</c:v>
                </c:pt>
                <c:pt idx="2">
                  <c:v>2000.851428571428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2-40B5-980A-AD30EB12869D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plus>
            <c:min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(Feuil1!$L$9;Feuil1!$L$58;Feuil1!$L$93)</c:f>
              <c:numCache>
                <c:formatCode>General</c:formatCode>
                <c:ptCount val="3"/>
                <c:pt idx="0">
                  <c:v>7438.532857142851</c:v>
                </c:pt>
                <c:pt idx="1">
                  <c:v>6756.326000000001</c:v>
                </c:pt>
                <c:pt idx="2">
                  <c:v>6604.958571428571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2-40B5-980A-AD30EB12869D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plus>
            <c:min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(Feuil1!$L$15;Feuil1!$L$64;Feuil1!$L$99)</c:f>
              <c:numCache>
                <c:formatCode>General</c:formatCode>
                <c:ptCount val="3"/>
                <c:pt idx="0">
                  <c:v>582.4214285714281</c:v>
                </c:pt>
                <c:pt idx="1">
                  <c:v>755.984</c:v>
                </c:pt>
                <c:pt idx="2">
                  <c:v>842.9042857142854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2-40B5-980A-AD30EB128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102344"/>
        <c:axId val="2085106088"/>
      </c:barChart>
      <c:catAx>
        <c:axId val="2085102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6088"/>
        <c:crosses val="autoZero"/>
        <c:auto val="1"/>
        <c:lblAlgn val="ctr"/>
        <c:lblOffset val="100"/>
        <c:noMultiLvlLbl val="0"/>
      </c:catAx>
      <c:valAx>
        <c:axId val="208510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2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P90</a:t>
            </a:r>
            <a:endParaRPr lang="fr-F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plus>
            <c:min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(Feuil1!$L$137;Feuil1!$L$179;Feuil1!$L$214)</c:f>
              <c:numCache>
                <c:formatCode>General</c:formatCode>
                <c:ptCount val="3"/>
                <c:pt idx="0">
                  <c:v>1369.043333333333</c:v>
                </c:pt>
                <c:pt idx="1">
                  <c:v>816.3579999999989</c:v>
                </c:pt>
                <c:pt idx="2">
                  <c:v>1922.302857142857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A6-4B7B-9DCE-A84068CFE95C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plus>
            <c:min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(Feuil1!$L$142;Feuil1!$L$184;Feuil1!$L$219)</c:f>
              <c:numCache>
                <c:formatCode>General</c:formatCode>
                <c:ptCount val="3"/>
                <c:pt idx="0">
                  <c:v>6363.345</c:v>
                </c:pt>
                <c:pt idx="1">
                  <c:v>4940.52</c:v>
                </c:pt>
                <c:pt idx="2">
                  <c:v>7442.98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A6-4B7B-9DCE-A84068CFE95C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plus>
            <c:min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(Feuil1!$L$148;Feuil1!$L$190;Feuil1!$L$225)</c:f>
              <c:numCache>
                <c:formatCode>General</c:formatCode>
                <c:ptCount val="3"/>
                <c:pt idx="0">
                  <c:v>368.7649999999998</c:v>
                </c:pt>
                <c:pt idx="1">
                  <c:v>319.956</c:v>
                </c:pt>
                <c:pt idx="2">
                  <c:v>888.0157142857137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A6-4B7B-9DCE-A84068CFE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08472"/>
        <c:axId val="2085212216"/>
      </c:barChart>
      <c:catAx>
        <c:axId val="2085208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12216"/>
        <c:crosses val="autoZero"/>
        <c:auto val="1"/>
        <c:lblAlgn val="ctr"/>
        <c:lblOffset val="100"/>
        <c:noMultiLvlLbl val="0"/>
      </c:catAx>
      <c:valAx>
        <c:axId val="2085212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08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P60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plus>
            <c:min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(Feuil1!$K$4;Feuil1!$K$53;Feuil1!$K$88)</c:f>
              <c:numCache>
                <c:formatCode>General</c:formatCode>
                <c:ptCount val="3"/>
                <c:pt idx="0">
                  <c:v>80.83142857142852</c:v>
                </c:pt>
                <c:pt idx="1">
                  <c:v>57.558</c:v>
                </c:pt>
                <c:pt idx="2">
                  <c:v>81.39571428571427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135-429D-9A4F-6F1802DB3D7E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plus>
            <c:min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(Feuil1!$K$9;Feuil1!$K$58;Feuil1!$K$93)</c:f>
              <c:numCache>
                <c:formatCode>General</c:formatCode>
                <c:ptCount val="3"/>
                <c:pt idx="0">
                  <c:v>200.86</c:v>
                </c:pt>
                <c:pt idx="1">
                  <c:v>214.862</c:v>
                </c:pt>
                <c:pt idx="2">
                  <c:v>181.1242857142857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135-429D-9A4F-6F1802DB3D7E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plus>
            <c:min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(Feuil1!$K$15;Feuil1!$K$64;Feuil1!$K$99)</c:f>
              <c:numCache>
                <c:formatCode>General</c:formatCode>
                <c:ptCount val="3"/>
                <c:pt idx="0">
                  <c:v>12.09142857142857</c:v>
                </c:pt>
                <c:pt idx="1">
                  <c:v>17.116</c:v>
                </c:pt>
                <c:pt idx="2">
                  <c:v>27.86571428571428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135-429D-9A4F-6F1802DB3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64472"/>
        <c:axId val="2085268216"/>
      </c:barChart>
      <c:catAx>
        <c:axId val="2085264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8216"/>
        <c:crosses val="autoZero"/>
        <c:auto val="1"/>
        <c:lblAlgn val="ctr"/>
        <c:lblOffset val="100"/>
        <c:noMultiLvlLbl val="0"/>
      </c:catAx>
      <c:valAx>
        <c:axId val="2085268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P90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plus>
            <c:min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(Feuil1!$K$137;Feuil1!$K$179;Feuil1!$K$214)</c:f>
              <c:numCache>
                <c:formatCode>General</c:formatCode>
                <c:ptCount val="3"/>
                <c:pt idx="0">
                  <c:v>40.91833333333334</c:v>
                </c:pt>
                <c:pt idx="1">
                  <c:v>25.398</c:v>
                </c:pt>
                <c:pt idx="2">
                  <c:v>59.53000000000001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FD-4139-BBFD-8053E87B0868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plus>
            <c:min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(Feuil1!$K$142;Feuil1!$K$184;Feuil1!$K$219)</c:f>
              <c:numCache>
                <c:formatCode>General</c:formatCode>
                <c:ptCount val="3"/>
                <c:pt idx="0">
                  <c:v>247.9366666666667</c:v>
                </c:pt>
                <c:pt idx="1">
                  <c:v>265.98</c:v>
                </c:pt>
                <c:pt idx="2">
                  <c:v>218.6414285714286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DFD-4139-BBFD-8053E87B0868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plus>
            <c:min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(Feuil1!$K$148;Feuil1!$K$190;Feuil1!$K$225)</c:f>
              <c:numCache>
                <c:formatCode>General</c:formatCode>
                <c:ptCount val="3"/>
                <c:pt idx="0">
                  <c:v>7.598333333333333</c:v>
                </c:pt>
                <c:pt idx="1">
                  <c:v>5.484</c:v>
                </c:pt>
                <c:pt idx="2">
                  <c:v>12.78428571428571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DFD-4139-BBFD-8053E87B0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321448"/>
        <c:axId val="2085325192"/>
      </c:barChart>
      <c:catAx>
        <c:axId val="20853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5192"/>
        <c:crosses val="autoZero"/>
        <c:auto val="1"/>
        <c:lblAlgn val="ctr"/>
        <c:lblOffset val="100"/>
        <c:noMultiLvlLbl val="0"/>
      </c:catAx>
      <c:valAx>
        <c:axId val="208532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70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6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Contraste</a:t>
            </a:r>
            <a:r>
              <a:rPr lang="fr-FR" baseline="0" dirty="0"/>
              <a:t> a augmenter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5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65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9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Encadré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36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3108" y="5864498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1596" y="77566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BCPP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Spécialité Neurosciences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Année 2017/2018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A6F7B72-A425-4834-B91B-C92EB00EB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334"/>
            <a:ext cx="2411761" cy="10611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BCFD2592-037D-4ADB-99B0-B11B6FD8A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968" y="0"/>
            <a:ext cx="679902" cy="16751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7804C6-0D30-487D-BCAA-F4A88DA2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5AB51C7-EDEB-4B41-9F97-383A20AC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75" y="4117093"/>
            <a:ext cx="3229047" cy="24153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17449ED-E235-4F83-929D-4AA27CB8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15" y="1805172"/>
            <a:ext cx="2864841" cy="21429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43526" y="3899472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4932040" y="6472035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10µm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D4603D6-C468-452C-B9DC-EBD16100C945}"/>
              </a:ext>
            </a:extLst>
          </p:cNvPr>
          <p:cNvSpPr txBox="1"/>
          <p:nvPr/>
        </p:nvSpPr>
        <p:spPr>
          <a:xfrm>
            <a:off x="115244" y="1334702"/>
            <a:ext cx="359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-Sur coupes de </a:t>
            </a:r>
            <a:r>
              <a:rPr lang="fr-FR" dirty="0" smtClean="0"/>
              <a:t>cerveau (CA1)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94A9C3F7-B699-4774-9E51-73595653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4" y="1788356"/>
            <a:ext cx="2864841" cy="21429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A9CE6754-1902-4DB3-A4D9-5CA68D508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9" y="1788355"/>
            <a:ext cx="2864841" cy="21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0" y="142159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659660F7-E266-445D-8A56-78B375B75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206251"/>
            <a:ext cx="2836358" cy="2836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BDC918D-EBAF-4502-A024-EF60AF311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6251"/>
            <a:ext cx="2836358" cy="28363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1D5F6ED3-EED6-4A15-A989-F0B9BE13D0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" y="2206251"/>
            <a:ext cx="2836358" cy="28363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A9F08D7D-0960-4664-9205-C6370B9660AA}"/>
              </a:ext>
            </a:extLst>
          </p:cNvPr>
          <p:cNvSpPr txBox="1"/>
          <p:nvPr/>
        </p:nvSpPr>
        <p:spPr>
          <a:xfrm>
            <a:off x="7818811" y="500954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31627DF4-314B-4C3C-A672-1420910C67B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</p:spTree>
    <p:extLst>
      <p:ext uri="{BB962C8B-B14F-4D97-AF65-F5344CB8AC3E}">
        <p14:creationId xmlns:p14="http://schemas.microsoft.com/office/powerpoint/2010/main" val="314048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0" y="141464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9FFA0BE-E60F-4517-BA28-F324E6F7C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4864"/>
            <a:ext cx="2836358" cy="28363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9F3F3A87-A4D2-4CB5-B19B-26E171E303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184539"/>
            <a:ext cx="2836358" cy="28363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BC1F8E69-EB26-4060-AB61-E8A97A89BE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" y="2184539"/>
            <a:ext cx="2836358" cy="283635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18811" y="499339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E70ED7CA-E827-4574-8CD9-CD328A17C36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MAP2.</a:t>
            </a:r>
          </a:p>
        </p:txBody>
      </p:sp>
    </p:spTree>
    <p:extLst>
      <p:ext uri="{BB962C8B-B14F-4D97-AF65-F5344CB8AC3E}">
        <p14:creationId xmlns:p14="http://schemas.microsoft.com/office/powerpoint/2010/main" val="146746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1404B37-9BEE-4B62-A3E2-2AEABD33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2789590" cy="2789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CAF8591C-6E7C-48EC-83F6-33DCE6C1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41574"/>
          </a:xfrm>
        </p:spPr>
        <p:txBody>
          <a:bodyPr>
            <a:noAutofit/>
          </a:bodyPr>
          <a:lstStyle/>
          <a:p>
            <a:r>
              <a:rPr lang="fr-FR" sz="2800" dirty="0"/>
              <a:t>Le marquage de MuSK est-il spécifique ? Immunomarquage de </a:t>
            </a:r>
            <a:r>
              <a:rPr lang="fr-FR" sz="2800" dirty="0" err="1"/>
              <a:t>MuSK</a:t>
            </a:r>
            <a:r>
              <a:rPr lang="fr-FR" sz="2800" dirty="0"/>
              <a:t> et GFAP.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82FB9F1-470A-46C1-B26B-EA63482F9969}"/>
              </a:ext>
            </a:extLst>
          </p:cNvPr>
          <p:cNvSpPr txBox="1"/>
          <p:nvPr/>
        </p:nvSpPr>
        <p:spPr>
          <a:xfrm>
            <a:off x="3203848" y="908720"/>
            <a:ext cx="76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008000"/>
                </a:solidFill>
              </a:rPr>
              <a:t>MuSK</a:t>
            </a:r>
          </a:p>
          <a:p>
            <a:r>
              <a:rPr lang="fr-FR" sz="1100" dirty="0">
                <a:solidFill>
                  <a:srgbClr val="FF0000"/>
                </a:solidFill>
              </a:rPr>
              <a:t>GFAP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388424" y="639633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KO : n=2</a:t>
            </a:r>
          </a:p>
          <a:p>
            <a:r>
              <a:rPr lang="fr-FR" sz="1200" dirty="0"/>
              <a:t>WT : n=1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79512" y="177281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 err="1"/>
              <a:t>MuSK</a:t>
            </a:r>
            <a:r>
              <a:rPr lang="fr-FR" dirty="0"/>
              <a:t> KO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79512" y="47251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/>
              <a:t> MuSK WT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73EC4F2-B469-42F0-BA8E-31B81374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47" y="3767336"/>
            <a:ext cx="2789590" cy="278959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74CFA5B1-5009-4B9E-9D3D-DCAAAA05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89040"/>
            <a:ext cx="2774034" cy="2774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2843808" y="655408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50µm</a:t>
            </a:r>
          </a:p>
        </p:txBody>
      </p:sp>
      <p:sp>
        <p:nvSpPr>
          <p:cNvPr id="3" name="Rectangle 2"/>
          <p:cNvSpPr/>
          <p:nvPr/>
        </p:nvSpPr>
        <p:spPr>
          <a:xfrm flipH="1">
            <a:off x="4716016" y="3068960"/>
            <a:ext cx="216024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flipV="1">
            <a:off x="5364088" y="2132856"/>
            <a:ext cx="216024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flipH="1" flipV="1">
            <a:off x="4139952" y="1916832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5652120" y="652534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10µm</a:t>
            </a:r>
          </a:p>
        </p:txBody>
      </p:sp>
    </p:spTree>
    <p:extLst>
      <p:ext uri="{BB962C8B-B14F-4D97-AF65-F5344CB8AC3E}">
        <p14:creationId xmlns:p14="http://schemas.microsoft.com/office/powerpoint/2010/main" val="241007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C362DF-B701-4CBF-A0C6-E5D3B52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363"/>
            <a:ext cx="8229600" cy="1786210"/>
          </a:xfrm>
        </p:spPr>
        <p:txBody>
          <a:bodyPr>
            <a:normAutofit/>
          </a:bodyPr>
          <a:lstStyle/>
          <a:p>
            <a:r>
              <a:rPr lang="fr-FR" sz="2800" dirty="0"/>
              <a:t>La présence de MuSK est-elle confirmée par immunoprécipitation et Western Blot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CE862815-B4E8-4ED5-9230-A132D1B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420890"/>
            <a:ext cx="3902940" cy="349283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B30C5DC-6CF5-4D42-BE09-10AD5822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3960440" cy="3544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49F7AF6-BFCF-41F3-B172-BC6D0010D137}"/>
              </a:ext>
            </a:extLst>
          </p:cNvPr>
          <p:cNvSpPr txBox="1"/>
          <p:nvPr/>
        </p:nvSpPr>
        <p:spPr>
          <a:xfrm>
            <a:off x="467544" y="5949280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Bande attendue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110kDA (MuSK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80kDa (</a:t>
            </a:r>
            <a:r>
              <a:rPr lang="fr-FR" sz="1400" dirty="0" err="1"/>
              <a:t>MuSKΔCRD</a:t>
            </a:r>
            <a:r>
              <a:rPr lang="fr-FR" sz="14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524328" y="621166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souris (</a:t>
            </a:r>
            <a:r>
              <a:rPr lang="fr-FR" sz="1200" dirty="0" err="1"/>
              <a:t>fig</a:t>
            </a:r>
            <a:r>
              <a:rPr lang="fr-FR" sz="1200" dirty="0"/>
              <a:t> 1) et</a:t>
            </a:r>
          </a:p>
          <a:p>
            <a:r>
              <a:rPr lang="fr-FR" sz="1200" dirty="0"/>
              <a:t>n = 3 souris WT, 3 souris mutantes (</a:t>
            </a:r>
            <a:r>
              <a:rPr lang="fr-FR" sz="1200" dirty="0" err="1"/>
              <a:t>fig</a:t>
            </a:r>
            <a:r>
              <a:rPr lang="fr-FR" sz="1200" dirty="0"/>
              <a:t> 2)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11560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88024" y="20608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1937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3EB441-C491-4A8F-AFC6-67B32294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 est le niveau d’expression de MuSK dans diverses structures du cerveau ? Quantification par </a:t>
            </a:r>
            <a:r>
              <a:rPr lang="fr-FR" sz="2800" dirty="0" err="1"/>
              <a:t>qPCR</a:t>
            </a:r>
            <a:r>
              <a:rPr lang="fr-FR" sz="2800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19937EE-8EA5-44D6-BA84-E4A9F94E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16832"/>
            <a:ext cx="4680520" cy="349424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16416" y="661228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(WT)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14657EF-3B0A-43D7-814A-407A0E6D665F}"/>
              </a:ext>
            </a:extLst>
          </p:cNvPr>
          <p:cNvSpPr txBox="1"/>
          <p:nvPr/>
        </p:nvSpPr>
        <p:spPr>
          <a:xfrm>
            <a:off x="0" y="6612287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HG : Hippocampe Gauche, HD : Hippocampe Droit, Ct : Cervelet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244408" y="6453336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</p:spTree>
    <p:extLst>
      <p:ext uri="{BB962C8B-B14F-4D97-AF65-F5344CB8AC3E}">
        <p14:creationId xmlns:p14="http://schemas.microsoft.com/office/powerpoint/2010/main" val="358593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MuSK participe à l’organisation des couches neuronales de l’hippocampe au travers de son domaine CRD ;</a:t>
            </a:r>
          </a:p>
          <a:p>
            <a:endParaRPr lang="fr-FR" dirty="0"/>
          </a:p>
          <a:p>
            <a:r>
              <a:rPr lang="fr-FR" dirty="0"/>
              <a:t>MuSK est situé dans des structures discrètes du cerveau ;</a:t>
            </a:r>
          </a:p>
          <a:p>
            <a:endParaRPr lang="fr-FR" dirty="0"/>
          </a:p>
          <a:p>
            <a:r>
              <a:rPr lang="fr-FR" dirty="0"/>
              <a:t>MuSK </a:t>
            </a:r>
            <a:r>
              <a:rPr lang="fr-FR" dirty="0" err="1"/>
              <a:t>colocalise</a:t>
            </a:r>
            <a:r>
              <a:rPr lang="fr-FR" dirty="0"/>
              <a:t> avec GFAP (marqueur astrocytaire, coupes et cultures) et avec MAP2 (marqueur dendritique, cultures) ;</a:t>
            </a:r>
          </a:p>
          <a:p>
            <a:endParaRPr lang="fr-FR" dirty="0"/>
          </a:p>
          <a:p>
            <a:r>
              <a:rPr lang="fr-FR" dirty="0"/>
              <a:t>MuSK est plus exprimé dans l’hippocampe Gauche que dans le Droit ou dans le cervelet ;</a:t>
            </a:r>
          </a:p>
          <a:p>
            <a:endParaRPr lang="fr-FR" dirty="0"/>
          </a:p>
          <a:p>
            <a:r>
              <a:rPr lang="fr-FR" dirty="0"/>
              <a:t>Pas d’observations de mutilation chez les mutants durant mon stage.</a:t>
            </a:r>
          </a:p>
        </p:txBody>
      </p:sp>
    </p:spTree>
    <p:extLst>
      <p:ext uri="{BB962C8B-B14F-4D97-AF65-F5344CB8AC3E}">
        <p14:creationId xmlns:p14="http://schemas.microsoft.com/office/powerpoint/2010/main" val="398572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Perspective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sz="1600" dirty="0"/>
              <a:t>Confirmer la spécificité du marquage MuSK (autre anticorps, lignée de souris KO conditionnel dans le cerveau) ;</a:t>
            </a:r>
          </a:p>
          <a:p>
            <a:endParaRPr lang="fr-FR" sz="1600" dirty="0"/>
          </a:p>
          <a:p>
            <a:r>
              <a:rPr lang="fr-FR" sz="1600" dirty="0"/>
              <a:t>Vérifier si </a:t>
            </a:r>
            <a:r>
              <a:rPr lang="fr-FR" sz="1600" dirty="0" err="1"/>
              <a:t>MuSK</a:t>
            </a:r>
            <a:r>
              <a:rPr lang="fr-FR" sz="1600" dirty="0"/>
              <a:t> est localisé à la membrane (</a:t>
            </a:r>
            <a:r>
              <a:rPr lang="fr-FR" sz="1600" dirty="0" err="1"/>
              <a:t>co</a:t>
            </a:r>
            <a:r>
              <a:rPr lang="fr-FR" sz="1600" dirty="0"/>
              <a:t>-marquage avec protéines membranaire, TIRF) ;</a:t>
            </a:r>
          </a:p>
          <a:p>
            <a:endParaRPr lang="fr-FR" sz="1600" dirty="0"/>
          </a:p>
          <a:p>
            <a:r>
              <a:rPr lang="fr-FR" sz="1600" dirty="0"/>
              <a:t>Voir si </a:t>
            </a:r>
            <a:r>
              <a:rPr lang="fr-FR" sz="1600" dirty="0" err="1"/>
              <a:t>MuSK</a:t>
            </a:r>
            <a:r>
              <a:rPr lang="fr-FR" sz="1600" dirty="0"/>
              <a:t> et LRP4 sont exprimés par les mêmes cellules astrocytaires, si la signalisation de </a:t>
            </a:r>
            <a:r>
              <a:rPr lang="fr-FR" sz="1600" dirty="0" err="1"/>
              <a:t>MuSK</a:t>
            </a:r>
            <a:r>
              <a:rPr lang="fr-FR" sz="1600" dirty="0"/>
              <a:t> passe aussi par LRP4 et l’</a:t>
            </a:r>
            <a:r>
              <a:rPr lang="fr-FR" sz="1600" dirty="0" err="1"/>
              <a:t>agrine</a:t>
            </a:r>
            <a:r>
              <a:rPr lang="fr-FR" sz="1600" dirty="0"/>
              <a:t>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Mesurer la densité neuronale de l’hippocampe, et augmenter le nombre d’individus pour la mesure de l’épaisseur des couches neuronales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Etudier l’évolution de l’expression de MuSK et de </a:t>
            </a:r>
            <a:r>
              <a:rPr lang="en-US" sz="1600" dirty="0" err="1"/>
              <a:t>MuSKΔCRD</a:t>
            </a:r>
            <a:r>
              <a:rPr lang="fr-FR" sz="1600" dirty="0"/>
              <a:t> dans les différentes structures au cours du développement ;</a:t>
            </a:r>
          </a:p>
          <a:p>
            <a:endParaRPr lang="fr-FR" sz="1600" dirty="0"/>
          </a:p>
          <a:p>
            <a:r>
              <a:rPr lang="fr-FR" sz="1600" dirty="0"/>
              <a:t>Réaliser des tests comportementaux sur la souris mutante, en collaboration avec une plateforme spécialisée de l’ICM, pour observer la mémoire spatiale, l’anxiété, et le stress des animaux mutants.</a:t>
            </a:r>
          </a:p>
        </p:txBody>
      </p:sp>
    </p:spTree>
    <p:extLst>
      <p:ext uri="{BB962C8B-B14F-4D97-AF65-F5344CB8AC3E}">
        <p14:creationId xmlns:p14="http://schemas.microsoft.com/office/powerpoint/2010/main" val="28972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de votre attention.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87624" y="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Souris </a:t>
            </a:r>
            <a:r>
              <a:rPr lang="en-US" dirty="0" err="1"/>
              <a:t>MuSKΔCRD</a:t>
            </a:r>
            <a:r>
              <a:rPr lang="en-US" dirty="0"/>
              <a:t> </a:t>
            </a:r>
            <a:r>
              <a:rPr lang="en-US" dirty="0" err="1"/>
              <a:t>mutantes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plus </a:t>
            </a:r>
            <a:r>
              <a:rPr lang="en-US" dirty="0" err="1"/>
              <a:t>anxieuses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les 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sauvages</a:t>
            </a:r>
            <a:endParaRPr lang="en-US" dirty="0"/>
          </a:p>
          <a:p>
            <a:pPr lvl="0" algn="ctr"/>
            <a:r>
              <a:rPr lang="en-US" dirty="0"/>
              <a:t>Pas </a:t>
            </a:r>
            <a:r>
              <a:rPr lang="en-US" dirty="0" err="1"/>
              <a:t>d’effets</a:t>
            </a:r>
            <a:r>
              <a:rPr lang="en-US" dirty="0"/>
              <a:t> du </a:t>
            </a:r>
            <a:r>
              <a:rPr lang="en-US" dirty="0" err="1"/>
              <a:t>LiCL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la mutation</a:t>
            </a:r>
            <a:endParaRPr lang="fr-FR" dirty="0"/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73699"/>
              </p:ext>
            </p:extLst>
          </p:nvPr>
        </p:nvGraphicFramePr>
        <p:xfrm>
          <a:off x="734935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781678"/>
              </p:ext>
            </p:extLst>
          </p:nvPr>
        </p:nvGraphicFramePr>
        <p:xfrm>
          <a:off x="4716016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339864"/>
              </p:ext>
            </p:extLst>
          </p:nvPr>
        </p:nvGraphicFramePr>
        <p:xfrm>
          <a:off x="734935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254056"/>
              </p:ext>
            </p:extLst>
          </p:nvPr>
        </p:nvGraphicFramePr>
        <p:xfrm>
          <a:off x="4695039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369002" y="5805264"/>
            <a:ext cx="5191170" cy="104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Mutants </a:t>
            </a:r>
            <a:r>
              <a:rPr lang="en-US" sz="1400" b="1" dirty="0" err="1"/>
              <a:t>passent</a:t>
            </a:r>
            <a:r>
              <a:rPr lang="en-US" sz="1400" b="1" dirty="0"/>
              <a:t> plus de temps </a:t>
            </a:r>
            <a:r>
              <a:rPr lang="en-US" sz="1400" b="1" dirty="0" err="1"/>
              <a:t>dans</a:t>
            </a:r>
            <a:r>
              <a:rPr lang="en-US" sz="1400" b="1" dirty="0"/>
              <a:t> le bras </a:t>
            </a:r>
            <a:r>
              <a:rPr lang="en-US" sz="1400" b="1" dirty="0" err="1"/>
              <a:t>couvert</a:t>
            </a:r>
            <a:r>
              <a:rPr lang="en-US" sz="1400" b="1" dirty="0"/>
              <a:t> du </a:t>
            </a:r>
            <a:r>
              <a:rPr lang="en-US" sz="1400" b="1" dirty="0" err="1"/>
              <a:t>labyrinthe</a:t>
            </a:r>
            <a:r>
              <a:rPr lang="en-US" sz="1400" b="1" dirty="0"/>
              <a:t>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de variation de la distance (pas </a:t>
            </a:r>
            <a:r>
              <a:rPr lang="en-US" sz="1400" b="1" dirty="0" err="1"/>
              <a:t>d’effets</a:t>
            </a:r>
            <a:r>
              <a:rPr lang="en-US" sz="1400" b="1" dirty="0"/>
              <a:t> </a:t>
            </a:r>
            <a:r>
              <a:rPr lang="en-US" sz="1400" b="1" dirty="0" err="1"/>
              <a:t>locomoteurs</a:t>
            </a:r>
            <a:r>
              <a:rPr lang="en-US" sz="1400" b="1" dirty="0"/>
              <a:t>)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</a:t>
            </a:r>
            <a:r>
              <a:rPr lang="en-US" sz="1400" b="1" dirty="0" err="1"/>
              <a:t>d’effets</a:t>
            </a:r>
            <a:r>
              <a:rPr lang="en-US" sz="1400" b="1" dirty="0"/>
              <a:t> du </a:t>
            </a:r>
            <a:r>
              <a:rPr lang="en-US" sz="1400" b="1" dirty="0" err="1"/>
              <a:t>traitement</a:t>
            </a:r>
            <a:r>
              <a:rPr lang="en-US" sz="1400" b="1" dirty="0"/>
              <a:t> au </a:t>
            </a:r>
            <a:r>
              <a:rPr lang="en-US" sz="1400" b="1" dirty="0" err="1"/>
              <a:t>LiCl</a:t>
            </a:r>
            <a:endParaRPr lang="en-US" sz="1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7740352" y="6581001"/>
            <a:ext cx="140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7 (par groupes)</a:t>
            </a:r>
          </a:p>
        </p:txBody>
      </p:sp>
    </p:spTree>
    <p:extLst>
      <p:ext uri="{BB962C8B-B14F-4D97-AF65-F5344CB8AC3E}">
        <p14:creationId xmlns:p14="http://schemas.microsoft.com/office/powerpoint/2010/main" val="402591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Le récepteur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571184" cy="452596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Maître organisateur de la Jonction Neuromusculaire (JNM) ;</a:t>
            </a:r>
          </a:p>
          <a:p>
            <a:endParaRPr lang="fr-FR" dirty="0"/>
          </a:p>
          <a:p>
            <a:r>
              <a:rPr lang="fr-FR" dirty="0"/>
              <a:t>5 domaines conservés : 3 domaines </a:t>
            </a:r>
            <a:r>
              <a:rPr lang="fr-FR" dirty="0" err="1"/>
              <a:t>Ig-like</a:t>
            </a:r>
            <a:r>
              <a:rPr lang="fr-FR" dirty="0"/>
              <a:t>, 1 domaine CRD, 1 domaine kinase ;</a:t>
            </a:r>
          </a:p>
          <a:p>
            <a:endParaRPr lang="fr-FR" dirty="0"/>
          </a:p>
          <a:p>
            <a:r>
              <a:rPr lang="fr-FR" dirty="0"/>
              <a:t>3 Ligands : </a:t>
            </a:r>
            <a:r>
              <a:rPr lang="fr-FR" dirty="0" err="1"/>
              <a:t>Agrine</a:t>
            </a:r>
            <a:r>
              <a:rPr lang="fr-FR" dirty="0"/>
              <a:t> (via LRP4), </a:t>
            </a:r>
            <a:r>
              <a:rPr lang="fr-FR" dirty="0" err="1"/>
              <a:t>ColQ</a:t>
            </a:r>
            <a:r>
              <a:rPr lang="fr-FR" dirty="0"/>
              <a:t> et les </a:t>
            </a:r>
            <a:r>
              <a:rPr lang="fr-FR" dirty="0" err="1"/>
              <a:t>Wnts</a:t>
            </a:r>
            <a:r>
              <a:rPr lang="fr-FR" dirty="0"/>
              <a:t> ;</a:t>
            </a:r>
          </a:p>
          <a:p>
            <a:endParaRPr lang="fr-FR" dirty="0"/>
          </a:p>
          <a:p>
            <a:r>
              <a:rPr lang="fr-FR" dirty="0"/>
              <a:t>Présent dans le SNC, mais fonctions toujours </a:t>
            </a:r>
            <a:r>
              <a:rPr lang="fr-FR" dirty="0" smtClean="0"/>
              <a:t>obscures</a:t>
            </a:r>
            <a:r>
              <a:rPr lang="fr-FR" dirty="0"/>
              <a:t>.</a:t>
            </a:r>
          </a:p>
        </p:txBody>
      </p:sp>
      <p:pic>
        <p:nvPicPr>
          <p:cNvPr id="5" name="Image 4" descr="MuSKRecep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2" y="1609486"/>
            <a:ext cx="1085088" cy="48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2621A428-5FE6-4E06-960B-AB753103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3" y="1412776"/>
            <a:ext cx="4934653" cy="33174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3950C7D6-3B24-4DBE-B13D-02E0AD7386C7}"/>
              </a:ext>
            </a:extLst>
          </p:cNvPr>
          <p:cNvSpPr txBox="1"/>
          <p:nvPr/>
        </p:nvSpPr>
        <p:spPr>
          <a:xfrm>
            <a:off x="413791" y="260648"/>
            <a:ext cx="8316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Schéma des mesures de l’hippocampe après immunomarquage de </a:t>
            </a:r>
            <a:r>
              <a:rPr lang="fr-FR" sz="2800" dirty="0" err="1"/>
              <a:t>NeuN</a:t>
            </a:r>
            <a:r>
              <a:rPr lang="fr-FR" sz="2800" dirty="0"/>
              <a:t>.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A2E911ED-65AC-408E-8106-181A30BC9BFA}"/>
              </a:ext>
            </a:extLst>
          </p:cNvPr>
          <p:cNvCxnSpPr/>
          <p:nvPr/>
        </p:nvCxnSpPr>
        <p:spPr>
          <a:xfrm>
            <a:off x="3419873" y="2495419"/>
            <a:ext cx="144016" cy="1440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65B3B959-B897-4F24-9553-D8A956599783}"/>
              </a:ext>
            </a:extLst>
          </p:cNvPr>
          <p:cNvCxnSpPr>
            <a:cxnSpLocks/>
          </p:cNvCxnSpPr>
          <p:nvPr/>
        </p:nvCxnSpPr>
        <p:spPr>
          <a:xfrm>
            <a:off x="2987825" y="3359515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CFAA978-9E9C-45BF-960A-F4C5EBD23069}"/>
              </a:ext>
            </a:extLst>
          </p:cNvPr>
          <p:cNvSpPr txBox="1"/>
          <p:nvPr/>
        </p:nvSpPr>
        <p:spPr>
          <a:xfrm>
            <a:off x="-36512" y="642526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DG1 : Couche granulaire </a:t>
            </a:r>
            <a:r>
              <a:rPr lang="fr-FR" sz="1100" dirty="0" err="1"/>
              <a:t>infrapyramidale</a:t>
            </a:r>
            <a:endParaRPr lang="fr-FR" sz="1100" dirty="0"/>
          </a:p>
          <a:p>
            <a:r>
              <a:rPr lang="fr-FR" sz="1100" dirty="0"/>
              <a:t>DG2 : Couche granulaire </a:t>
            </a:r>
            <a:r>
              <a:rPr lang="fr-FR" sz="1100" dirty="0" err="1"/>
              <a:t>suprapyramidale</a:t>
            </a:r>
            <a:endParaRPr lang="fr-FR" sz="11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4329EE1F-653A-4D8F-AB65-16BDEBF22DD5}"/>
              </a:ext>
            </a:extLst>
          </p:cNvPr>
          <p:cNvSpPr txBox="1"/>
          <p:nvPr/>
        </p:nvSpPr>
        <p:spPr>
          <a:xfrm>
            <a:off x="2104673" y="4753806"/>
            <a:ext cx="4934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3 mesures par région des deux côtés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Rassemblement des mesures droites et gauches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T-test</a:t>
            </a:r>
            <a:r>
              <a:rPr lang="fr-FR" sz="1600" dirty="0"/>
              <a:t> de </a:t>
            </a:r>
            <a:r>
              <a:rPr lang="fr-FR" sz="1600" dirty="0" err="1"/>
              <a:t>Student</a:t>
            </a:r>
            <a:r>
              <a:rPr lang="fr-FR" sz="1600" dirty="0"/>
              <a:t> non apparié WT vs Mutants.</a:t>
            </a:r>
          </a:p>
        </p:txBody>
      </p:sp>
    </p:spTree>
    <p:extLst>
      <p:ext uri="{BB962C8B-B14F-4D97-AF65-F5344CB8AC3E}">
        <p14:creationId xmlns:p14="http://schemas.microsoft.com/office/powerpoint/2010/main" val="190251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protéines </a:t>
            </a:r>
            <a:r>
              <a:rPr lang="fr-FR" dirty="0" err="1"/>
              <a:t>Wnt</a:t>
            </a:r>
            <a:r>
              <a:rPr lang="fr-FR" dirty="0"/>
              <a:t>, ligand de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98316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Glycoprotéines sécrétées de 40kDa, impliquées dans de nombreux processus développementaux médiés par plusieurs voies de signalisation ;</a:t>
            </a:r>
          </a:p>
          <a:p>
            <a:endParaRPr lang="fr-FR" dirty="0"/>
          </a:p>
          <a:p>
            <a:r>
              <a:rPr lang="fr-FR" dirty="0"/>
              <a:t>19 membres connus chez l’humain et la souris ;</a:t>
            </a:r>
          </a:p>
          <a:p>
            <a:endParaRPr lang="fr-FR" dirty="0"/>
          </a:p>
          <a:p>
            <a:r>
              <a:rPr lang="fr-FR" dirty="0"/>
              <a:t>Se lient sur le domaine CRD de leur récepteur </a:t>
            </a:r>
            <a:r>
              <a:rPr lang="fr-FR" dirty="0" err="1"/>
              <a:t>Frizzled</a:t>
            </a:r>
            <a:r>
              <a:rPr lang="fr-FR" dirty="0"/>
              <a:t>, mais aussi de RYK, ROR et MuSK ;</a:t>
            </a:r>
          </a:p>
          <a:p>
            <a:endParaRPr lang="fr-FR" dirty="0"/>
          </a:p>
          <a:p>
            <a:r>
              <a:rPr lang="fr-FR" i="1" dirty="0"/>
              <a:t>In vitro</a:t>
            </a:r>
            <a:r>
              <a:rPr lang="fr-FR" dirty="0"/>
              <a:t>, plusieurs </a:t>
            </a:r>
            <a:r>
              <a:rPr lang="fr-FR" dirty="0" err="1"/>
              <a:t>Wnts</a:t>
            </a:r>
            <a:r>
              <a:rPr lang="fr-FR" dirty="0"/>
              <a:t> (2, 3a, 4, 6, 7b, 9a, 11) lient MuSK. Wnt4, 9a et 11 vont l’activer.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WntProte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204864"/>
            <a:ext cx="3083880" cy="2996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6F1A455-3B2D-4E56-8217-42C97271B6A0}"/>
              </a:ext>
            </a:extLst>
          </p:cNvPr>
          <p:cNvSpPr txBox="1"/>
          <p:nvPr/>
        </p:nvSpPr>
        <p:spPr>
          <a:xfrm>
            <a:off x="7452320" y="5013176"/>
            <a:ext cx="10184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err="1"/>
              <a:t>Willert</a:t>
            </a:r>
            <a:r>
              <a:rPr lang="fr-FR" sz="700" dirty="0"/>
              <a:t> &amp; </a:t>
            </a:r>
            <a:r>
              <a:rPr lang="fr-FR" sz="700" dirty="0" err="1"/>
              <a:t>Nusse</a:t>
            </a:r>
            <a:r>
              <a:rPr lang="fr-FR" sz="7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402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stage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709120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Création de souris </a:t>
            </a:r>
            <a:r>
              <a:rPr lang="fr-FR" dirty="0" err="1"/>
              <a:t>MuSKΔCRD</a:t>
            </a:r>
            <a:r>
              <a:rPr lang="fr-FR" dirty="0"/>
              <a:t>, qui présentent une altération de la jonction neuromusculaire et des symptômes de myasthénie congénitale ;</a:t>
            </a:r>
          </a:p>
          <a:p>
            <a:endParaRPr lang="fr-FR" dirty="0"/>
          </a:p>
          <a:p>
            <a:r>
              <a:rPr lang="fr-FR" dirty="0"/>
              <a:t>Les souris mutantes ont également des défauts de la mémoire intermédiaire ;</a:t>
            </a:r>
          </a:p>
          <a:p>
            <a:endParaRPr lang="fr-FR" dirty="0"/>
          </a:p>
          <a:p>
            <a:r>
              <a:rPr lang="fr-FR" dirty="0"/>
              <a:t>Certains mâles mutants exhibaient des mutilations sur leur dos ;</a:t>
            </a:r>
          </a:p>
          <a:p>
            <a:endParaRPr lang="fr-FR" dirty="0"/>
          </a:p>
          <a:p>
            <a:r>
              <a:rPr lang="fr-FR" dirty="0"/>
              <a:t>MuSK est présent dans l’hippocampe (HIS), lieu de formation de la mémoire ;</a:t>
            </a:r>
          </a:p>
          <a:p>
            <a:endParaRPr lang="fr-FR" dirty="0"/>
          </a:p>
          <a:p>
            <a:r>
              <a:rPr lang="fr-FR" dirty="0"/>
              <a:t>Joue un rôle dans la mémoire à moyen et long terme et dans la Potentialisation à Long Terme de l’hippocampe (montré par KD). </a:t>
            </a:r>
          </a:p>
          <a:p>
            <a:endParaRPr lang="fr-FR" dirty="0"/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600200"/>
            <a:ext cx="3302990" cy="2475404"/>
          </a:xfrm>
          <a:prstGeom prst="rect">
            <a:avLst/>
          </a:prstGeom>
        </p:spPr>
      </p:pic>
      <p:pic>
        <p:nvPicPr>
          <p:cNvPr id="5" name="Image 4" descr="Musk hippocampus brain.jpg">
            <a:extLst>
              <a:ext uri="{FF2B5EF4-FFF2-40B4-BE49-F238E27FC236}">
                <a16:creationId xmlns:a16="http://schemas.microsoft.com/office/drawing/2014/main" xmlns="" id="{A29FA86E-09E7-4358-9807-37EF6C2CBD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4149080"/>
            <a:ext cx="3816424" cy="2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</a:t>
            </a:r>
            <a:r>
              <a:rPr lang="en-US" sz="2000" dirty="0" err="1"/>
              <a:t>observées</a:t>
            </a:r>
            <a:r>
              <a:rPr lang="en-US" sz="2000" dirty="0"/>
              <a:t> chez les mutants </a:t>
            </a:r>
            <a:r>
              <a:rPr lang="en-US" sz="2000" dirty="0" err="1"/>
              <a:t>mâles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La structure globale du cerveau est-elle affectée chez le mutant ? Coloration de Nissl.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E5495EE-CD33-48CE-AD2F-A53384757289}"/>
              </a:ext>
            </a:extLst>
          </p:cNvPr>
          <p:cNvSpPr txBox="1"/>
          <p:nvPr/>
        </p:nvSpPr>
        <p:spPr>
          <a:xfrm>
            <a:off x="931312" y="1340647"/>
            <a:ext cx="37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2D18DE9-0686-4AD9-959C-73D0B5F9A438}"/>
              </a:ext>
            </a:extLst>
          </p:cNvPr>
          <p:cNvSpPr txBox="1"/>
          <p:nvPr/>
        </p:nvSpPr>
        <p:spPr>
          <a:xfrm>
            <a:off x="4740020" y="1340647"/>
            <a:ext cx="378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E43770E-09C2-470B-898F-3DB6A89B9533}"/>
              </a:ext>
            </a:extLst>
          </p:cNvPr>
          <p:cNvSpPr txBox="1"/>
          <p:nvPr/>
        </p:nvSpPr>
        <p:spPr>
          <a:xfrm>
            <a:off x="297699" y="4978939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BED4ED7-9FF5-4C66-850B-090E98A985D2}"/>
              </a:ext>
            </a:extLst>
          </p:cNvPr>
          <p:cNvSpPr txBox="1"/>
          <p:nvPr/>
        </p:nvSpPr>
        <p:spPr>
          <a:xfrm>
            <a:off x="297699" y="2715204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32440" y="6381328"/>
            <a:ext cx="68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xmlns="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6" y="1653288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700777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53" y="4061609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9" y="4062930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87BDB23-2D3E-4568-8216-8E5A6F82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2" y="10232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L’organisation neuronale de l’hippocampe est-elle perturbée ? Immunomarquage de </a:t>
            </a:r>
            <a:r>
              <a:rPr lang="fr-FR" sz="2800" dirty="0" err="1"/>
              <a:t>NeuN</a:t>
            </a:r>
            <a:r>
              <a:rPr lang="fr-FR" sz="2800" dirty="0"/>
              <a:t> (noyau des neurones).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25A3142E-F1FC-4D42-9908-CD48F0A5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69" y="1700808"/>
            <a:ext cx="3040262" cy="180895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D73A1D37-B218-4A25-BB26-CAF411AA0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04" y="1700808"/>
            <a:ext cx="3040262" cy="1808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DB61AFFC-BEB4-428E-8886-3DEC547D4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3" y="1700808"/>
            <a:ext cx="3040262" cy="1808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9291CAD-E8B8-44F9-AFB4-ADA7F3D6E078}"/>
              </a:ext>
            </a:extLst>
          </p:cNvPr>
          <p:cNvSpPr txBox="1"/>
          <p:nvPr/>
        </p:nvSpPr>
        <p:spPr>
          <a:xfrm>
            <a:off x="8512119" y="1620084"/>
            <a:ext cx="7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NeuN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8EA65A0-AF8E-4AB1-8D93-AD8555AEE1F1}"/>
              </a:ext>
            </a:extLst>
          </p:cNvPr>
          <p:cNvSpPr txBox="1"/>
          <p:nvPr/>
        </p:nvSpPr>
        <p:spPr>
          <a:xfrm>
            <a:off x="7648023" y="658100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52905A0-411C-4BAB-9C92-53E750F97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07" y="3789040"/>
            <a:ext cx="2839431" cy="2016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007BC50-1B5F-4EC4-96BE-F244DCDEF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3789040"/>
            <a:ext cx="2952328" cy="19928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070E257-7578-457F-BDAB-2C635FAD9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" y="3789040"/>
            <a:ext cx="2843807" cy="201933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143967" y="6215344"/>
            <a:ext cx="198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2 (</a:t>
            </a:r>
            <a:r>
              <a:rPr lang="fr-FR" sz="1200" dirty="0" err="1"/>
              <a:t>wt</a:t>
            </a:r>
            <a:r>
              <a:rPr lang="fr-FR" sz="1200" dirty="0"/>
              <a:t>)</a:t>
            </a:r>
          </a:p>
          <a:p>
            <a:pPr algn="r"/>
            <a:r>
              <a:rPr lang="fr-FR" sz="1200" dirty="0"/>
              <a:t>n = 3 (mutants)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26C436B-382F-4B44-92C1-39F3FDE1E4A3}"/>
              </a:ext>
            </a:extLst>
          </p:cNvPr>
          <p:cNvSpPr txBox="1"/>
          <p:nvPr/>
        </p:nvSpPr>
        <p:spPr>
          <a:xfrm>
            <a:off x="-20321" y="1302925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rostrale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2A7689E-8795-413F-8188-CF8268149CDE}"/>
              </a:ext>
            </a:extLst>
          </p:cNvPr>
          <p:cNvSpPr txBox="1"/>
          <p:nvPr/>
        </p:nvSpPr>
        <p:spPr>
          <a:xfrm>
            <a:off x="3043157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médiale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B6F63B2-BF66-41DD-BA6E-528346EFE5F5}"/>
              </a:ext>
            </a:extLst>
          </p:cNvPr>
          <p:cNvSpPr txBox="1"/>
          <p:nvPr/>
        </p:nvSpPr>
        <p:spPr>
          <a:xfrm>
            <a:off x="6127892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caudale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27535" y="59993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9DC4E646-B6D1-4B87-AFB5-5AD34E7D7449}"/>
              </a:ext>
            </a:extLst>
          </p:cNvPr>
          <p:cNvSpPr txBox="1"/>
          <p:nvPr/>
        </p:nvSpPr>
        <p:spPr>
          <a:xfrm>
            <a:off x="-15767" y="624691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Erratum :</a:t>
            </a:r>
          </a:p>
          <a:p>
            <a:r>
              <a:rPr lang="fr-FR" sz="1200" dirty="0" smtClean="0"/>
              <a:t>DG1 </a:t>
            </a:r>
            <a:r>
              <a:rPr lang="fr-FR" sz="1200" dirty="0"/>
              <a:t>: Couche granulaire </a:t>
            </a:r>
            <a:r>
              <a:rPr lang="fr-FR" sz="1200" dirty="0" err="1"/>
              <a:t>infrapyramidale</a:t>
            </a:r>
            <a:endParaRPr lang="fr-FR" sz="1200" dirty="0"/>
          </a:p>
          <a:p>
            <a:r>
              <a:rPr lang="fr-FR" sz="1200" dirty="0"/>
              <a:t>DG2 : Couche granulaire </a:t>
            </a:r>
            <a:r>
              <a:rPr lang="fr-FR" sz="1200" dirty="0" err="1"/>
              <a:t>suprapyramidale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1DF164E9-54E7-422E-B29F-3B44AE77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96" y="2204864"/>
            <a:ext cx="4571998" cy="286434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4ED406A-6FF9-4525-AB98-7E0E0A84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4" y="2204864"/>
            <a:ext cx="4572000" cy="28643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84368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2mm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522920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Abbréviation</a:t>
            </a:r>
            <a:r>
              <a:rPr lang="fr-FR" sz="1100" dirty="0"/>
              <a:t> : </a:t>
            </a:r>
            <a:r>
              <a:rPr lang="fr-FR" sz="1100" dirty="0" err="1"/>
              <a:t>alv</a:t>
            </a:r>
            <a:r>
              <a:rPr lang="fr-FR" sz="1100" dirty="0"/>
              <a:t> : </a:t>
            </a:r>
            <a:r>
              <a:rPr lang="fr-FR" sz="1100" dirty="0" err="1"/>
              <a:t>alveus</a:t>
            </a:r>
            <a:r>
              <a:rPr lang="fr-FR" sz="1100" dirty="0"/>
              <a:t> </a:t>
            </a:r>
            <a:r>
              <a:rPr lang="fr-FR" sz="1100" dirty="0" err="1"/>
              <a:t>hippocampus</a:t>
            </a:r>
            <a:r>
              <a:rPr lang="fr-FR" sz="1100" dirty="0"/>
              <a:t>, cc : corps calleux, </a:t>
            </a:r>
            <a:r>
              <a:rPr lang="fr-FR" sz="1100" dirty="0" err="1"/>
              <a:t>cp</a:t>
            </a:r>
            <a:r>
              <a:rPr lang="fr-FR" sz="1100" dirty="0"/>
              <a:t> : </a:t>
            </a:r>
            <a:r>
              <a:rPr lang="fr-FR" sz="1100" dirty="0" err="1"/>
              <a:t>pédoncule</a:t>
            </a:r>
            <a:r>
              <a:rPr lang="fr-FR" sz="1100" dirty="0"/>
              <a:t> </a:t>
            </a:r>
            <a:r>
              <a:rPr lang="fr-FR" sz="1100" dirty="0" err="1"/>
              <a:t>cérébral</a:t>
            </a:r>
            <a:r>
              <a:rPr lang="fr-FR" sz="1100" dirty="0"/>
              <a:t>, </a:t>
            </a:r>
            <a:r>
              <a:rPr lang="fr-FR" sz="1100" dirty="0" err="1"/>
              <a:t>ec</a:t>
            </a:r>
            <a:r>
              <a:rPr lang="fr-FR" sz="1100" dirty="0"/>
              <a:t> : capsule externe, </a:t>
            </a:r>
            <a:r>
              <a:rPr lang="fr-FR" sz="1100" dirty="0" err="1"/>
              <a:t>fr</a:t>
            </a:r>
            <a:r>
              <a:rPr lang="fr-FR" sz="1100" dirty="0"/>
              <a:t> : </a:t>
            </a:r>
            <a:r>
              <a:rPr lang="fr-FR" sz="1100" dirty="0" err="1"/>
              <a:t>fasciculus</a:t>
            </a:r>
            <a:r>
              <a:rPr lang="fr-FR" sz="1100" dirty="0"/>
              <a:t> </a:t>
            </a:r>
            <a:r>
              <a:rPr lang="fr-FR" sz="1100" dirty="0" err="1"/>
              <a:t>retroflexus</a:t>
            </a:r>
            <a:r>
              <a:rPr lang="fr-FR" sz="1100" dirty="0"/>
              <a:t>, </a:t>
            </a:r>
            <a:r>
              <a:rPr lang="fr-FR" sz="1100" dirty="0" err="1"/>
              <a:t>hp</a:t>
            </a:r>
            <a:r>
              <a:rPr lang="fr-FR" sz="1100" dirty="0"/>
              <a:t> : hippocampe, </a:t>
            </a:r>
            <a:r>
              <a:rPr lang="fr-FR" sz="1100" dirty="0" err="1"/>
              <a:t>mHb</a:t>
            </a:r>
            <a:r>
              <a:rPr lang="fr-FR" sz="1100" dirty="0"/>
              <a:t> : </a:t>
            </a:r>
            <a:r>
              <a:rPr lang="fr-FR" sz="1100" dirty="0" err="1"/>
              <a:t>Habenula</a:t>
            </a:r>
            <a:r>
              <a:rPr lang="fr-FR" sz="1100" dirty="0"/>
              <a:t> </a:t>
            </a:r>
            <a:r>
              <a:rPr lang="fr-FR" sz="1100" dirty="0" err="1"/>
              <a:t>médiale</a:t>
            </a:r>
            <a:r>
              <a:rPr lang="fr-FR" sz="1100" dirty="0"/>
              <a:t>, or : stratum </a:t>
            </a:r>
            <a:r>
              <a:rPr lang="fr-FR" sz="1100" dirty="0" err="1"/>
              <a:t>oriens</a:t>
            </a:r>
            <a:r>
              <a:rPr lang="fr-FR" sz="1100" dirty="0"/>
              <a:t> de l’hippocampe. 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87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MuSK_dg_50um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2448272" cy="24482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92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C57132B0-959C-4B55-81CD-3EB39FD6A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0" y="4292542"/>
            <a:ext cx="2442538" cy="24425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0DB69A2-F1F9-4AF5-B263-56FA31C459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50" y="1484230"/>
            <a:ext cx="2442538" cy="24425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D0559E8D-BABF-426C-89B6-18E21208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24" y="4292542"/>
            <a:ext cx="2442538" cy="24425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05151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9512" y="1195644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Gyrus Denté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345024" y="1196198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552728" y="1196198"/>
            <a:ext cx="241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Corps Calleux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688840" y="4004510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Habenula</a:t>
            </a:r>
            <a:r>
              <a:rPr lang="fr-FR" sz="1200" dirty="0"/>
              <a:t> médiale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45224" y="400451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Fasciculus</a:t>
            </a:r>
            <a:r>
              <a:rPr lang="fr-FR" sz="1200" dirty="0"/>
              <a:t> </a:t>
            </a:r>
            <a:r>
              <a:rPr lang="fr-FR" sz="1200" dirty="0" err="1"/>
              <a:t>retroflexus</a:t>
            </a:r>
            <a:endParaRPr lang="fr-FR" sz="1200" dirty="0"/>
          </a:p>
        </p:txBody>
      </p:sp>
      <p:pic>
        <p:nvPicPr>
          <p:cNvPr id="4" name="Image 3" descr="MuSK_ca1_50um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84784"/>
            <a:ext cx="2426225" cy="24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50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6315</TotalTime>
  <Words>1050</Words>
  <Application>Microsoft Macintosh PowerPoint</Application>
  <PresentationFormat>Présentation à l'écran (4:3)</PresentationFormat>
  <Paragraphs>156</Paragraphs>
  <Slides>20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Rôles de Wnts et MuSK, Un récepteur tyrosine kinase dans le cerveau.</vt:lpstr>
      <vt:lpstr> Le récepteur MuSK</vt:lpstr>
      <vt:lpstr>Les protéines Wnt, ligand de MuSK</vt:lpstr>
      <vt:lpstr>Contexte du stage</vt:lpstr>
      <vt:lpstr>Questions</vt:lpstr>
      <vt:lpstr>La structure globale du cerveau est-elle affectée chez le mutant ? Coloration de Nissl.</vt:lpstr>
      <vt:lpstr>L’organisation neuronale de l’hippocampe est-elle perturbée ? Immunomarquage de NeuN (noyau des neurones).</vt:lpstr>
      <vt:lpstr>Quelles sont les régions où MuSK est exprimé ? Immunomarquage de MuSK.</vt:lpstr>
      <vt:lpstr>Quelles sont les régions où MuSK est exprimé ? Immunomarquage de MuSK.</vt:lpstr>
      <vt:lpstr>Quelles sont les cellules exprimant MuSK? Immunomarquage de MuSK, GFAP.</vt:lpstr>
      <vt:lpstr>-Sur des cultures d’hippocampes</vt:lpstr>
      <vt:lpstr>-Sur des cultures d’hippocampes</vt:lpstr>
      <vt:lpstr>Le marquage de MuSK est-il spécifique ? Immunomarquage de MuSK et GFAP.</vt:lpstr>
      <vt:lpstr>La présence de MuSK est-elle confirmée par immunoprécipitation et Western Blot ?</vt:lpstr>
      <vt:lpstr>Quel est le niveau d’expression de MuSK dans diverses structures du cerveau ? Quantification par qPCR.</vt:lpstr>
      <vt:lpstr>Conclusion</vt:lpstr>
      <vt:lpstr>Perspective</vt:lpstr>
      <vt:lpstr>Présentation PowerPoint</vt:lpstr>
      <vt:lpstr>Présentation PowerPoint</vt:lpstr>
      <vt:lpstr>Présentation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Etudiants</cp:lastModifiedBy>
  <cp:revision>362</cp:revision>
  <dcterms:created xsi:type="dcterms:W3CDTF">2017-12-12T15:49:58Z</dcterms:created>
  <dcterms:modified xsi:type="dcterms:W3CDTF">2018-06-08T13:51:18Z</dcterms:modified>
</cp:coreProperties>
</file>